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71" r:id="rId12"/>
    <p:sldId id="268" r:id="rId13"/>
    <p:sldId id="270" r:id="rId14"/>
    <p:sldId id="275" r:id="rId15"/>
    <p:sldId id="272" r:id="rId16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1" d="100"/>
          <a:sy n="71" d="100"/>
        </p:scale>
        <p:origin x="51" y="5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7114-4BE8-4A78-B777-C9C22BC91D61}" type="datetimeFigureOut">
              <a:rPr lang="de-CH" smtClean="0"/>
              <a:t>11.11.2024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8E64D-9699-4ADA-BA77-7A6838F86A6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52175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7114-4BE8-4A78-B777-C9C22BC91D61}" type="datetimeFigureOut">
              <a:rPr lang="de-CH" smtClean="0"/>
              <a:t>11.11.2024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8E64D-9699-4ADA-BA77-7A6838F86A6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28988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7114-4BE8-4A78-B777-C9C22BC91D61}" type="datetimeFigureOut">
              <a:rPr lang="de-CH" smtClean="0"/>
              <a:t>11.11.2024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8E64D-9699-4ADA-BA77-7A6838F86A6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52492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7114-4BE8-4A78-B777-C9C22BC91D61}" type="datetimeFigureOut">
              <a:rPr lang="de-CH" smtClean="0"/>
              <a:t>11.11.2024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8E64D-9699-4ADA-BA77-7A6838F86A6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65486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7114-4BE8-4A78-B777-C9C22BC91D61}" type="datetimeFigureOut">
              <a:rPr lang="de-CH" smtClean="0"/>
              <a:t>11.11.2024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8E64D-9699-4ADA-BA77-7A6838F86A6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76394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7114-4BE8-4A78-B777-C9C22BC91D61}" type="datetimeFigureOut">
              <a:rPr lang="de-CH" smtClean="0"/>
              <a:t>11.11.2024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8E64D-9699-4ADA-BA77-7A6838F86A6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58555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7114-4BE8-4A78-B777-C9C22BC91D61}" type="datetimeFigureOut">
              <a:rPr lang="de-CH" smtClean="0"/>
              <a:t>11.11.2024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8E64D-9699-4ADA-BA77-7A6838F86A6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64600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7114-4BE8-4A78-B777-C9C22BC91D61}" type="datetimeFigureOut">
              <a:rPr lang="de-CH" smtClean="0"/>
              <a:t>11.11.2024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8E64D-9699-4ADA-BA77-7A6838F86A6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43052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7114-4BE8-4A78-B777-C9C22BC91D61}" type="datetimeFigureOut">
              <a:rPr lang="de-CH" smtClean="0"/>
              <a:t>11.11.2024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8E64D-9699-4ADA-BA77-7A6838F86A6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53156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7114-4BE8-4A78-B777-C9C22BC91D61}" type="datetimeFigureOut">
              <a:rPr lang="de-CH" smtClean="0"/>
              <a:t>11.11.2024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8E64D-9699-4ADA-BA77-7A6838F86A6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48633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7114-4BE8-4A78-B777-C9C22BC91D61}" type="datetimeFigureOut">
              <a:rPr lang="de-CH" smtClean="0"/>
              <a:t>11.11.2024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8E64D-9699-4ADA-BA77-7A6838F86A6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52003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17114-4BE8-4A78-B777-C9C22BC91D61}" type="datetimeFigureOut">
              <a:rPr lang="de-CH" smtClean="0"/>
              <a:t>11.11.2024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8E64D-9699-4ADA-BA77-7A6838F86A6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79177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81978"/>
          </a:xfrm>
        </p:spPr>
        <p:txBody>
          <a:bodyPr>
            <a:normAutofit/>
          </a:bodyPr>
          <a:lstStyle/>
          <a:p>
            <a:pPr algn="ctr"/>
            <a:r>
              <a:rPr lang="de-CH" sz="3600" b="1" dirty="0">
                <a:latin typeface="Arial" panose="020B0604020202020204" pitchFamily="34" charset="0"/>
                <a:cs typeface="Arial" panose="020B0604020202020204" pitchFamily="34" charset="0"/>
              </a:rPr>
              <a:t>Tagung in </a:t>
            </a:r>
            <a:r>
              <a:rPr lang="de-CH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Gerzensee</a:t>
            </a:r>
            <a:br>
              <a:rPr lang="de-CH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CH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CH" sz="3600" dirty="0">
                <a:latin typeface="Arial" panose="020B0604020202020204" pitchFamily="34" charset="0"/>
                <a:cs typeface="Arial" panose="020B0604020202020204" pitchFamily="34" charset="0"/>
              </a:rPr>
              <a:t>7./8. November 2024</a:t>
            </a:r>
            <a:br>
              <a:rPr lang="de-CH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CH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CH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CH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CH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CH" sz="3600" dirty="0">
                <a:latin typeface="Arial" panose="020B0604020202020204" pitchFamily="34" charset="0"/>
                <a:cs typeface="Arial" panose="020B0604020202020204" pitchFamily="34" charset="0"/>
              </a:rPr>
              <a:t>Workshop II</a:t>
            </a:r>
            <a:br>
              <a:rPr lang="de-CH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CH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CH" sz="3600" dirty="0">
                <a:latin typeface="Arial" panose="020B0604020202020204" pitchFamily="34" charset="0"/>
                <a:cs typeface="Arial" panose="020B0604020202020204" pitchFamily="34" charset="0"/>
              </a:rPr>
              <a:t>Strafzumessung bei Vermögensdelikten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8740301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28017"/>
            <a:ext cx="10515600" cy="758951"/>
          </a:xfrm>
        </p:spPr>
        <p:txBody>
          <a:bodyPr>
            <a:normAutofit/>
          </a:bodyPr>
          <a:lstStyle/>
          <a:p>
            <a:r>
              <a:rPr lang="de-CH" sz="2800" b="1" dirty="0">
                <a:latin typeface="Arial" panose="020B0604020202020204" pitchFamily="34" charset="0"/>
                <a:cs typeface="Arial" panose="020B0604020202020204" pitchFamily="34" charset="0"/>
              </a:rPr>
              <a:t>Strafzumessung Fall 2 </a:t>
            </a:r>
            <a:r>
              <a:rPr lang="de-CH" sz="2000" dirty="0">
                <a:latin typeface="Arial" panose="020B0604020202020204" pitchFamily="34" charset="0"/>
                <a:cs typeface="Arial" panose="020B0604020202020204" pitchFamily="34" charset="0"/>
              </a:rPr>
              <a:t>(SK 19 96 vom 8. September 2020; Neubeurteilung SK 22 512 vom 21. April 2023)</a:t>
            </a:r>
            <a:endParaRPr lang="de-CH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886968"/>
            <a:ext cx="10515600" cy="597103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de-CH" b="1" dirty="0">
                <a:latin typeface="Arial" panose="020B0604020202020204" pitchFamily="34" charset="0"/>
                <a:cs typeface="Arial" panose="020B0604020202020204" pitchFamily="34" charset="0"/>
              </a:rPr>
              <a:t>1. Instanz</a:t>
            </a:r>
          </a:p>
          <a:p>
            <a:pPr marL="357188" indent="-357188">
              <a:lnSpc>
                <a:spcPct val="100000"/>
              </a:lnSpc>
              <a:buFontTx/>
              <a:buChar char="-"/>
            </a:pP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Neues Recht nicht milder, darum altes Recht anwendbar. </a:t>
            </a:r>
          </a:p>
          <a:p>
            <a:pPr marL="357188" indent="-357188">
              <a:lnSpc>
                <a:spcPct val="100000"/>
              </a:lnSpc>
              <a:buFontTx/>
              <a:buChar char="-"/>
            </a:pPr>
            <a:r>
              <a:rPr lang="de-CH" b="1" dirty="0">
                <a:latin typeface="Arial" panose="020B0604020202020204" pitchFamily="34" charset="0"/>
                <a:cs typeface="Arial" panose="020B0604020202020204" pitchFamily="34" charset="0"/>
              </a:rPr>
              <a:t>Einsatzstrafe für Veruntreuung über CHF 150’000.00</a:t>
            </a: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357188" indent="-357188">
              <a:lnSpc>
                <a:spcPct val="100000"/>
              </a:lnSpc>
            </a:pPr>
            <a:r>
              <a:rPr lang="de-CH" i="1" u="sng" dirty="0">
                <a:latin typeface="Arial" panose="020B0604020202020204" pitchFamily="34" charset="0"/>
                <a:cs typeface="Arial" panose="020B0604020202020204" pitchFamily="34" charset="0"/>
              </a:rPr>
              <a:t>Objektive Tatschwere</a:t>
            </a:r>
            <a:r>
              <a:rPr lang="de-CH" i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 relativ grosser DB, gerade weil libyscher Staat in den Jahren 2014/2015 im Bürgerkrieg und man vielen Menschen mit dem Geldhätte helfen können – straferhöhend zu berücksichtigen. Sonst deliktstypisches Vorgehen. </a:t>
            </a:r>
          </a:p>
          <a:p>
            <a:pPr marL="357188" indent="-357188">
              <a:lnSpc>
                <a:spcPct val="100000"/>
              </a:lnSpc>
            </a:pPr>
            <a:r>
              <a:rPr lang="de-CH" i="1" u="sng" dirty="0">
                <a:latin typeface="Arial" panose="020B0604020202020204" pitchFamily="34" charset="0"/>
                <a:cs typeface="Arial" panose="020B0604020202020204" pitchFamily="34" charset="0"/>
              </a:rPr>
              <a:t>Subjektive Tatschwere</a:t>
            </a:r>
            <a:r>
              <a:rPr lang="de-CH" i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 Eventualvorsatz entlastet ihn, hingegen egoistische Beweggründe, profitiert mit rund einem Fünftel. </a:t>
            </a:r>
          </a:p>
          <a:p>
            <a:pPr marL="357188" indent="-357188">
              <a:lnSpc>
                <a:spcPct val="100000"/>
              </a:lnSpc>
            </a:pP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Wäre er Haupttäter wären </a:t>
            </a:r>
            <a:r>
              <a:rPr lang="de-CH" u="sng" dirty="0">
                <a:latin typeface="Arial" panose="020B0604020202020204" pitchFamily="34" charset="0"/>
                <a:cs typeface="Arial" panose="020B0604020202020204" pitchFamily="34" charset="0"/>
              </a:rPr>
              <a:t>19 Monate</a:t>
            </a: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 angemessen. Minderung für Gehilfenschaft und Teilnahme am Sonderdelikt (Art. 26 StGB - Teilnehmer ohne Pflicht) auf </a:t>
            </a:r>
            <a:r>
              <a:rPr lang="de-CH" b="1" dirty="0">
                <a:latin typeface="Arial" panose="020B0604020202020204" pitchFamily="34" charset="0"/>
                <a:cs typeface="Arial" panose="020B0604020202020204" pitchFamily="34" charset="0"/>
              </a:rPr>
              <a:t>12 Monate</a:t>
            </a: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96237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393192"/>
            <a:ext cx="10515600" cy="6537960"/>
          </a:xfrm>
        </p:spPr>
        <p:txBody>
          <a:bodyPr>
            <a:normAutofit lnSpcReduction="10000"/>
          </a:bodyPr>
          <a:lstStyle/>
          <a:p>
            <a:pPr marL="357188" indent="-357188">
              <a:lnSpc>
                <a:spcPct val="100000"/>
              </a:lnSpc>
              <a:buFont typeface="Symbol" panose="05050102010706020507" pitchFamily="18" charset="2"/>
              <a:buChar char="-"/>
              <a:tabLst>
                <a:tab pos="804863" algn="l"/>
              </a:tabLst>
            </a:pPr>
            <a:r>
              <a:rPr lang="de-CH" b="1" dirty="0">
                <a:latin typeface="Arial" panose="020B0604020202020204" pitchFamily="34" charset="0"/>
                <a:cs typeface="Arial" panose="020B0604020202020204" pitchFamily="34" charset="0"/>
              </a:rPr>
              <a:t>Weitere Delikte (</a:t>
            </a:r>
            <a:r>
              <a:rPr lang="de-CH" b="1" dirty="0" err="1">
                <a:latin typeface="Arial" panose="020B0604020202020204" pitchFamily="34" charset="0"/>
                <a:cs typeface="Arial" panose="020B0604020202020204" pitchFamily="34" charset="0"/>
              </a:rPr>
              <a:t>Asperation</a:t>
            </a:r>
            <a:r>
              <a:rPr lang="de-CH" b="1" dirty="0"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DB zwischen CHF 120’674.00 und CHF 7’079.00. Vom Vorgehen her identisch, so dass sie gesamthaft beurteilt werden können. </a:t>
            </a:r>
          </a:p>
          <a:p>
            <a:pPr marL="357188" indent="-357188">
              <a:lnSpc>
                <a:spcPct val="100000"/>
              </a:lnSpc>
              <a:tabLst>
                <a:tab pos="804863" algn="l"/>
              </a:tabLst>
            </a:pPr>
            <a:r>
              <a:rPr lang="de-CH" i="1" u="sng" dirty="0">
                <a:latin typeface="Arial" panose="020B0604020202020204" pitchFamily="34" charset="0"/>
                <a:cs typeface="Arial" panose="020B0604020202020204" pitchFamily="34" charset="0"/>
              </a:rPr>
              <a:t>Objektive Tatschwere</a:t>
            </a:r>
            <a:r>
              <a:rPr lang="de-CH" i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 Ausmass des verschuldeten Erfolgs entsprechend Höhe des Betrags zwischen klein bis gross. Angesichts Gesamtsumme von CHF 785’179.00 erheblich. Straferhöhend Bürgerkriegssituation gleich Einsatzstrafe. Sonst deliktstypisches Vorgehen.  </a:t>
            </a:r>
          </a:p>
          <a:p>
            <a:pPr marL="357188" indent="-357188">
              <a:lnSpc>
                <a:spcPct val="100000"/>
              </a:lnSpc>
              <a:tabLst>
                <a:tab pos="804863" algn="l"/>
              </a:tabLst>
            </a:pPr>
            <a:r>
              <a:rPr lang="de-CH" i="1" u="sng" dirty="0">
                <a:latin typeface="Arial" panose="020B0604020202020204" pitchFamily="34" charset="0"/>
                <a:cs typeface="Arial" panose="020B0604020202020204" pitchFamily="34" charset="0"/>
              </a:rPr>
              <a:t>Subjektive Tatschwere</a:t>
            </a:r>
            <a:r>
              <a:rPr lang="de-CH" i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 Eventualvorsatz entlastet ihn, hingegen egoistische Beweggründe, profitiert mit rund einem Fünftel. </a:t>
            </a:r>
          </a:p>
          <a:p>
            <a:pPr marL="357188" indent="-357188">
              <a:lnSpc>
                <a:spcPct val="100000"/>
              </a:lnSpc>
              <a:buFont typeface="Symbol" panose="05050102010706020507" pitchFamily="18" charset="2"/>
              <a:buChar char="-"/>
              <a:tabLst>
                <a:tab pos="804863" algn="l"/>
              </a:tabLst>
            </a:pP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Unter Berücksichtigung von Art. 25 + 26 StGB Straferhöhung von </a:t>
            </a:r>
            <a:r>
              <a:rPr lang="de-CH" b="1" dirty="0">
                <a:latin typeface="Arial" panose="020B0604020202020204" pitchFamily="34" charset="0"/>
                <a:cs typeface="Arial" panose="020B0604020202020204" pitchFamily="34" charset="0"/>
              </a:rPr>
              <a:t>10 Monaten</a:t>
            </a: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 gerechtfertigt.</a:t>
            </a:r>
          </a:p>
          <a:p>
            <a:pPr marL="357188" indent="-357188">
              <a:lnSpc>
                <a:spcPct val="100000"/>
              </a:lnSpc>
              <a:buFont typeface="Symbol" panose="05050102010706020507" pitchFamily="18" charset="2"/>
              <a:buChar char="-"/>
              <a:tabLst>
                <a:tab pos="804863" algn="l"/>
              </a:tabLst>
            </a:pPr>
            <a:r>
              <a:rPr lang="de-CH" b="1" dirty="0">
                <a:latin typeface="Arial" panose="020B0604020202020204" pitchFamily="34" charset="0"/>
                <a:cs typeface="Arial" panose="020B0604020202020204" pitchFamily="34" charset="0"/>
              </a:rPr>
              <a:t>Freiheitsstrafe von 22 Monaten</a:t>
            </a: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, unter Gewährung bedingter Vollzug. </a:t>
            </a:r>
            <a:endParaRPr lang="de-CH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5349800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76655"/>
          </a:xfrm>
        </p:spPr>
        <p:txBody>
          <a:bodyPr>
            <a:normAutofit/>
          </a:bodyPr>
          <a:lstStyle/>
          <a:p>
            <a:r>
              <a:rPr lang="de-CH" sz="2800" b="1" dirty="0">
                <a:latin typeface="Arial" panose="020B0604020202020204" pitchFamily="34" charset="0"/>
                <a:cs typeface="Arial" panose="020B0604020202020204" pitchFamily="34" charset="0"/>
              </a:rPr>
              <a:t>Obergericht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786384"/>
            <a:ext cx="10515600" cy="5994083"/>
          </a:xfrm>
        </p:spPr>
        <p:txBody>
          <a:bodyPr>
            <a:normAutofit fontScale="92500" lnSpcReduction="20000"/>
          </a:bodyPr>
          <a:lstStyle/>
          <a:p>
            <a:pPr marL="357188" indent="-357188">
              <a:lnSpc>
                <a:spcPct val="110000"/>
              </a:lnSpc>
              <a:buFontTx/>
              <a:buChar char="-"/>
            </a:pP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Altes Recht anwendbar, da im neuen Recht für das schwerste Delikt nur eine Freiheitsstrafe zur Diskussion stünde. </a:t>
            </a:r>
          </a:p>
          <a:p>
            <a:pPr marL="357188" indent="-357188">
              <a:lnSpc>
                <a:spcPct val="110000"/>
              </a:lnSpc>
              <a:buFontTx/>
              <a:buChar char="-"/>
            </a:pP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Da keine Gründe ersichtlich sind, die für ein Abweichen vom Grundsatz der Subsidiarität der Freiheitsstrafe sprechen, erachtet die Kammer für das zu beurteilende Delikt eine Geldstrafe als angemessene und zweckmässige Sanktion.</a:t>
            </a:r>
          </a:p>
          <a:p>
            <a:pPr marL="357188" indent="-357188">
              <a:lnSpc>
                <a:spcPct val="110000"/>
              </a:lnSpc>
              <a:buFontTx/>
              <a:buChar char="-"/>
            </a:pPr>
            <a:r>
              <a:rPr lang="de-CH" b="1" dirty="0">
                <a:latin typeface="Arial" panose="020B0604020202020204" pitchFamily="34" charset="0"/>
                <a:cs typeface="Arial" panose="020B0604020202020204" pitchFamily="34" charset="0"/>
              </a:rPr>
              <a:t>Einsatzstrafe für Veruntreuung über CHF 150’000.00</a:t>
            </a: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357188" indent="-357188">
              <a:lnSpc>
                <a:spcPct val="110000"/>
              </a:lnSpc>
            </a:pPr>
            <a:r>
              <a:rPr lang="de-CH" i="1" u="sng" dirty="0">
                <a:latin typeface="Arial" panose="020B0604020202020204" pitchFamily="34" charset="0"/>
                <a:cs typeface="Arial" panose="020B0604020202020204" pitchFamily="34" charset="0"/>
              </a:rPr>
              <a:t>Objektive Tatschwere</a:t>
            </a:r>
            <a:r>
              <a:rPr lang="de-CH" i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 DB – entgegen VI – nicht relativ gross (in Relation zur Finanzstärke eines Staats, schwächt sich die Zahl ab) – 360 TS.</a:t>
            </a:r>
          </a:p>
          <a:p>
            <a:pPr marL="357188" indent="-357188">
              <a:lnSpc>
                <a:spcPct val="110000"/>
              </a:lnSpc>
            </a:pPr>
            <a:r>
              <a:rPr lang="de-CH" i="1" u="sng" dirty="0">
                <a:latin typeface="Arial" panose="020B0604020202020204" pitchFamily="34" charset="0"/>
                <a:cs typeface="Arial" panose="020B0604020202020204" pitchFamily="34" charset="0"/>
              </a:rPr>
              <a:t>Subjektive Tatschwere</a:t>
            </a:r>
            <a:r>
              <a:rPr lang="de-CH" i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 Eventualvorsatz, egoistische Beweggründe tatbestandsimmanent – Minderung um 60 SE auf 300 SE.</a:t>
            </a:r>
          </a:p>
          <a:p>
            <a:pPr marL="357188" indent="-357188">
              <a:lnSpc>
                <a:spcPct val="110000"/>
              </a:lnSpc>
            </a:pPr>
            <a:r>
              <a:rPr lang="de-CH" i="1" u="sng" dirty="0">
                <a:latin typeface="Arial" panose="020B0604020202020204" pitchFamily="34" charset="0"/>
                <a:cs typeface="Arial" panose="020B0604020202020204" pitchFamily="34" charset="0"/>
              </a:rPr>
              <a:t>Gehilfenschaft/Teilnahme am Sonderdelikt</a:t>
            </a:r>
            <a:r>
              <a:rPr lang="de-CH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Minus 100 SE – </a:t>
            </a:r>
            <a:r>
              <a:rPr lang="de-CH" b="1" dirty="0">
                <a:latin typeface="Arial" panose="020B0604020202020204" pitchFamily="34" charset="0"/>
                <a:cs typeface="Arial" panose="020B0604020202020204" pitchFamily="34" charset="0"/>
              </a:rPr>
              <a:t>Einsatzstrafe von 200 TS. </a:t>
            </a:r>
            <a:endParaRPr lang="de-CH" b="1" i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287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246888"/>
            <a:ext cx="10515600" cy="5930075"/>
          </a:xfrm>
        </p:spPr>
        <p:txBody>
          <a:bodyPr>
            <a:normAutofit/>
          </a:bodyPr>
          <a:lstStyle/>
          <a:p>
            <a:pPr marL="357188" indent="-357188">
              <a:lnSpc>
                <a:spcPct val="100000"/>
              </a:lnSpc>
              <a:buFontTx/>
              <a:buChar char="-"/>
              <a:tabLst>
                <a:tab pos="265113" algn="l"/>
              </a:tabLst>
            </a:pPr>
            <a:r>
              <a:rPr lang="de-CH" b="1" dirty="0">
                <a:latin typeface="Arial" panose="020B0604020202020204" pitchFamily="34" charset="0"/>
                <a:cs typeface="Arial" panose="020B0604020202020204" pitchFamily="34" charset="0"/>
              </a:rPr>
              <a:t>Weitere Delikte (</a:t>
            </a:r>
            <a:r>
              <a:rPr lang="de-CH" b="1" dirty="0" err="1">
                <a:latin typeface="Arial" panose="020B0604020202020204" pitchFamily="34" charset="0"/>
                <a:cs typeface="Arial" panose="020B0604020202020204" pitchFamily="34" charset="0"/>
              </a:rPr>
              <a:t>Asperation</a:t>
            </a:r>
            <a:r>
              <a:rPr lang="de-CH" b="1" dirty="0"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</a:p>
          <a:p>
            <a:pPr marL="357188" indent="-357188">
              <a:lnSpc>
                <a:spcPct val="100000"/>
              </a:lnSpc>
              <a:tabLst>
                <a:tab pos="265113" algn="l"/>
              </a:tabLst>
            </a:pP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Überweisung von CHF 120’674.00 – 140 TS, </a:t>
            </a:r>
            <a:r>
              <a:rPr lang="de-CH" dirty="0" err="1">
                <a:latin typeface="Arial" panose="020B0604020202020204" pitchFamily="34" charset="0"/>
                <a:cs typeface="Arial" panose="020B0604020202020204" pitchFamily="34" charset="0"/>
              </a:rPr>
              <a:t>asperiert</a:t>
            </a: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 mit ½  </a:t>
            </a:r>
            <a:r>
              <a:rPr lang="de-CH" b="1" dirty="0">
                <a:latin typeface="Arial" panose="020B0604020202020204" pitchFamily="34" charset="0"/>
                <a:cs typeface="Arial" panose="020B0604020202020204" pitchFamily="34" charset="0"/>
              </a:rPr>
              <a:t>+70 TS = insgesamt 270 TS</a:t>
            </a:r>
          </a:p>
          <a:p>
            <a:pPr marL="357188" indent="-357188">
              <a:lnSpc>
                <a:spcPct val="100000"/>
              </a:lnSpc>
              <a:tabLst>
                <a:tab pos="265113" algn="l"/>
              </a:tabLst>
            </a:pP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Weitere 15 Überweisungen – Strafe für jedes dieser Delikte einzeln zu bestimmen und beläuft sich auf (bereits </a:t>
            </a:r>
            <a:r>
              <a:rPr lang="de-CH" dirty="0" err="1">
                <a:latin typeface="Arial" panose="020B0604020202020204" pitchFamily="34" charset="0"/>
                <a:cs typeface="Arial" panose="020B0604020202020204" pitchFamily="34" charset="0"/>
              </a:rPr>
              <a:t>asperierte</a:t>
            </a: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) 10 bis 50 SE oder </a:t>
            </a:r>
            <a:r>
              <a:rPr lang="de-CH" b="1" dirty="0">
                <a:latin typeface="Arial" panose="020B0604020202020204" pitchFamily="34" charset="0"/>
                <a:cs typeface="Arial" panose="020B0604020202020204" pitchFamily="34" charset="0"/>
              </a:rPr>
              <a:t>insgesamt 340 TS – Strafe weit über 360 TS.</a:t>
            </a:r>
          </a:p>
          <a:p>
            <a:pPr marL="357188" indent="-357188">
              <a:lnSpc>
                <a:spcPct val="100000"/>
              </a:lnSpc>
              <a:buFontTx/>
              <a:buChar char="-"/>
              <a:tabLst>
                <a:tab pos="265113" algn="l"/>
              </a:tabLst>
            </a:pPr>
            <a:r>
              <a:rPr lang="de-CH" u="sng" dirty="0">
                <a:latin typeface="Arial" panose="020B0604020202020204" pitchFamily="34" charset="0"/>
                <a:cs typeface="Arial" panose="020B0604020202020204" pitchFamily="34" charset="0"/>
              </a:rPr>
              <a:t>Verletzung des Beschleunigungsgebots</a:t>
            </a: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: Es würde sich hierfür eine Strafreduktion um rund 20 Prozent rechtfertigen. </a:t>
            </a:r>
          </a:p>
          <a:p>
            <a:pPr marL="357188" indent="-357188">
              <a:lnSpc>
                <a:spcPct val="100000"/>
              </a:lnSpc>
              <a:buFontTx/>
              <a:buChar char="-"/>
            </a:pPr>
            <a:r>
              <a:rPr lang="de-CH" b="1" dirty="0">
                <a:latin typeface="Arial" panose="020B0604020202020204" pitchFamily="34" charset="0"/>
                <a:cs typeface="Arial" panose="020B0604020202020204" pitchFamily="34" charset="0"/>
              </a:rPr>
              <a:t>Geldstrafe von 360 Tagessätzen</a:t>
            </a: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, unter Gewährung bedingter Vollzug. </a:t>
            </a:r>
            <a:endParaRPr lang="de-CH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728106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288325"/>
            <a:ext cx="5157787" cy="510746"/>
          </a:xfrm>
        </p:spPr>
        <p:txBody>
          <a:bodyPr>
            <a:normAutofit/>
          </a:bodyPr>
          <a:lstStyle/>
          <a:p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Wirtschaftsstrafgericht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996778"/>
            <a:ext cx="5157787" cy="5192885"/>
          </a:xfrm>
        </p:spPr>
        <p:txBody>
          <a:bodyPr>
            <a:normAutofit/>
          </a:bodyPr>
          <a:lstStyle/>
          <a:p>
            <a:pPr marL="271463" indent="-271463"/>
            <a:r>
              <a:rPr lang="de-CH" sz="2000" dirty="0">
                <a:latin typeface="Arial" panose="020B0604020202020204" pitchFamily="34" charset="0"/>
                <a:cs typeface="Arial" panose="020B0604020202020204" pitchFamily="34" charset="0"/>
              </a:rPr>
              <a:t>Einsatzstrafe für Überweisung von CHF 150’000.00:</a:t>
            </a:r>
          </a:p>
          <a:p>
            <a:pPr marL="271463" indent="0">
              <a:buNone/>
            </a:pPr>
            <a:r>
              <a:rPr lang="de-CH" sz="2000" dirty="0">
                <a:latin typeface="Arial" panose="020B0604020202020204" pitchFamily="34" charset="0"/>
                <a:cs typeface="Arial" panose="020B0604020202020204" pitchFamily="34" charset="0"/>
              </a:rPr>
              <a:t>Wäre er Haupttäter wären </a:t>
            </a:r>
            <a:r>
              <a:rPr lang="de-CH" sz="2000" u="sng" dirty="0">
                <a:latin typeface="Arial" panose="020B0604020202020204" pitchFamily="34" charset="0"/>
                <a:cs typeface="Arial" panose="020B0604020202020204" pitchFamily="34" charset="0"/>
              </a:rPr>
              <a:t>19 Monate</a:t>
            </a:r>
            <a:r>
              <a:rPr lang="de-CH" sz="2000" dirty="0">
                <a:latin typeface="Arial" panose="020B0604020202020204" pitchFamily="34" charset="0"/>
                <a:cs typeface="Arial" panose="020B0604020202020204" pitchFamily="34" charset="0"/>
              </a:rPr>
              <a:t> angemessen. Minderung für Gehilfenschaft und Teilnahme am Sonderdelikt (Art. 26 StGB - Teilnehmer ohne Pflicht) auf </a:t>
            </a:r>
            <a:r>
              <a:rPr lang="de-CH" sz="2000" b="1" dirty="0">
                <a:latin typeface="Arial" panose="020B0604020202020204" pitchFamily="34" charset="0"/>
                <a:cs typeface="Arial" panose="020B0604020202020204" pitchFamily="34" charset="0"/>
              </a:rPr>
              <a:t>12 Monate</a:t>
            </a:r>
            <a:r>
              <a:rPr lang="de-CH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buNone/>
            </a:pPr>
            <a:r>
              <a:rPr lang="de-CH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de-CH" sz="2000" dirty="0">
                <a:latin typeface="Arial" panose="020B0604020202020204" pitchFamily="34" charset="0"/>
                <a:cs typeface="Arial" panose="020B0604020202020204" pitchFamily="34" charset="0"/>
              </a:rPr>
              <a:t>Weitere Delikte: DB zwischen CHF120’674.00 und CHF 7’079.00. Vom Vorgehen her identisch, so dass sie gesamthaft beurteilt werden können. Unter Berücksichtigung von Art. 25 + 26 StGB Straferhöhung von </a:t>
            </a:r>
            <a:r>
              <a:rPr lang="de-CH" sz="2000" b="1" dirty="0">
                <a:latin typeface="Arial" panose="020B0604020202020204" pitchFamily="34" charset="0"/>
                <a:cs typeface="Arial" panose="020B0604020202020204" pitchFamily="34" charset="0"/>
              </a:rPr>
              <a:t>10 Monaten</a:t>
            </a:r>
            <a:r>
              <a:rPr lang="de-CH" sz="2000" dirty="0">
                <a:latin typeface="Arial" panose="020B0604020202020204" pitchFamily="34" charset="0"/>
                <a:cs typeface="Arial" panose="020B0604020202020204" pitchFamily="34" charset="0"/>
              </a:rPr>
              <a:t> gerechtfertigt</a:t>
            </a: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de-CH" sz="2000" b="1" dirty="0">
                <a:latin typeface="Arial" panose="020B0604020202020204" pitchFamily="34" charset="0"/>
                <a:cs typeface="Arial" panose="020B0604020202020204" pitchFamily="34" charset="0"/>
              </a:rPr>
              <a:t>Freiheitsstrafe 22 Monate</a:t>
            </a:r>
          </a:p>
          <a:p>
            <a:endParaRPr lang="de-CH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CH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288325"/>
            <a:ext cx="5183188" cy="510746"/>
          </a:xfrm>
        </p:spPr>
        <p:txBody>
          <a:bodyPr/>
          <a:lstStyle/>
          <a:p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Obergericht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996778"/>
            <a:ext cx="5183188" cy="5192885"/>
          </a:xfrm>
        </p:spPr>
        <p:txBody>
          <a:bodyPr>
            <a:normAutofit lnSpcReduction="10000"/>
          </a:bodyPr>
          <a:lstStyle/>
          <a:p>
            <a:pPr marL="271463" indent="-271463"/>
            <a:r>
              <a:rPr lang="de-CH" sz="2000" dirty="0">
                <a:latin typeface="Arial" panose="020B0604020202020204" pitchFamily="34" charset="0"/>
                <a:cs typeface="Arial" panose="020B0604020202020204" pitchFamily="34" charset="0"/>
              </a:rPr>
              <a:t>Keine Gründe ersichtlich für Abweichen vom Grundsatz der Subsidiarität. Geldstrafe angemessen.</a:t>
            </a:r>
          </a:p>
          <a:p>
            <a:pPr marL="271463" indent="-271463"/>
            <a:r>
              <a:rPr lang="de-CH" sz="2000" dirty="0">
                <a:latin typeface="Arial" panose="020B0604020202020204" pitchFamily="34" charset="0"/>
                <a:cs typeface="Arial" panose="020B0604020202020204" pitchFamily="34" charset="0"/>
              </a:rPr>
              <a:t>Einsatzstrafe für Überweisung von CHF 150’000.00</a:t>
            </a:r>
          </a:p>
          <a:p>
            <a:pPr marL="271463" indent="-271463">
              <a:buNone/>
              <a:tabLst>
                <a:tab pos="271463" algn="l"/>
              </a:tabLst>
            </a:pPr>
            <a:r>
              <a:rPr lang="de-CH" sz="2000" dirty="0">
                <a:latin typeface="Arial" panose="020B0604020202020204" pitchFamily="34" charset="0"/>
                <a:cs typeface="Arial" panose="020B0604020202020204" pitchFamily="34" charset="0"/>
              </a:rPr>
              <a:t>	objektive Tatschwere = 360 TS, Eventualvorsatz Minderung auf 300 TS, Gehilfenschaft/Teilnahme am Sonderdelikt Minderung auf 200 TS. 	</a:t>
            </a:r>
          </a:p>
          <a:p>
            <a:pPr marL="271463" indent="-271463"/>
            <a:r>
              <a:rPr lang="de-CH" sz="2000" dirty="0">
                <a:latin typeface="Arial" panose="020B0604020202020204" pitchFamily="34" charset="0"/>
                <a:cs typeface="Arial" panose="020B0604020202020204" pitchFamily="34" charset="0"/>
              </a:rPr>
              <a:t>Weitere Delikte: 	</a:t>
            </a:r>
          </a:p>
          <a:p>
            <a:pPr marL="271463" indent="-271463">
              <a:buNone/>
            </a:pPr>
            <a:r>
              <a:rPr lang="de-CH" sz="2000" dirty="0">
                <a:latin typeface="Arial" panose="020B0604020202020204" pitchFamily="34" charset="0"/>
                <a:cs typeface="Arial" panose="020B0604020202020204" pitchFamily="34" charset="0"/>
              </a:rPr>
              <a:t>	Überweisung von CHF 120’674.00 – 140 TS, </a:t>
            </a:r>
            <a:r>
              <a:rPr lang="de-CH" sz="2000" dirty="0" err="1">
                <a:latin typeface="Arial" panose="020B0604020202020204" pitchFamily="34" charset="0"/>
                <a:cs typeface="Arial" panose="020B0604020202020204" pitchFamily="34" charset="0"/>
              </a:rPr>
              <a:t>asperiert</a:t>
            </a:r>
            <a:r>
              <a:rPr lang="de-CH" sz="2000" dirty="0">
                <a:latin typeface="Arial" panose="020B0604020202020204" pitchFamily="34" charset="0"/>
                <a:cs typeface="Arial" panose="020B0604020202020204" pitchFamily="34" charset="0"/>
              </a:rPr>
              <a:t> +70 SE</a:t>
            </a:r>
          </a:p>
          <a:p>
            <a:pPr marL="271463" indent="-271463">
              <a:buNone/>
            </a:pPr>
            <a:r>
              <a:rPr lang="de-CH" sz="2000" dirty="0">
                <a:latin typeface="Arial" panose="020B0604020202020204" pitchFamily="34" charset="0"/>
                <a:cs typeface="Arial" panose="020B0604020202020204" pitchFamily="34" charset="0"/>
              </a:rPr>
              <a:t>	Weitere 15 Überweisungen. Für jede Überweisung ist Strafe einzeln zu bestimmen. </a:t>
            </a:r>
            <a:r>
              <a:rPr lang="de-CH" sz="2000" dirty="0" err="1">
                <a:latin typeface="Arial" panose="020B0604020202020204" pitchFamily="34" charset="0"/>
                <a:cs typeface="Arial" panose="020B0604020202020204" pitchFamily="34" charset="0"/>
              </a:rPr>
              <a:t>Asperiert</a:t>
            </a:r>
            <a:r>
              <a:rPr lang="de-CH" sz="2000" dirty="0">
                <a:latin typeface="Arial" panose="020B0604020202020204" pitchFamily="34" charset="0"/>
                <a:cs typeface="Arial" panose="020B0604020202020204" pitchFamily="34" charset="0"/>
              </a:rPr>
              <a:t> zwischen 10-50 TS oder insgesamt 340 TS. </a:t>
            </a:r>
          </a:p>
          <a:p>
            <a:pPr marL="271463" indent="-271463"/>
            <a:r>
              <a:rPr lang="de-CH" sz="2000" b="1" dirty="0">
                <a:latin typeface="Arial" panose="020B0604020202020204" pitchFamily="34" charset="0"/>
                <a:cs typeface="Arial" panose="020B0604020202020204" pitchFamily="34" charset="0"/>
              </a:rPr>
              <a:t>Geldstrafe 360 TS</a:t>
            </a:r>
          </a:p>
        </p:txBody>
      </p:sp>
    </p:spTree>
    <p:extLst>
      <p:ext uri="{BB962C8B-B14F-4D97-AF65-F5344CB8AC3E}">
        <p14:creationId xmlns:p14="http://schemas.microsoft.com/office/powerpoint/2010/main" val="10776113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16324"/>
          </a:xfrm>
        </p:spPr>
        <p:txBody>
          <a:bodyPr>
            <a:noAutofit/>
          </a:bodyPr>
          <a:lstStyle/>
          <a:p>
            <a:r>
              <a:rPr lang="de-CH" sz="2800" b="1" dirty="0">
                <a:latin typeface="Arial" panose="020B0604020202020204" pitchFamily="34" charset="0"/>
                <a:cs typeface="Arial" panose="020B0604020202020204" pitchFamily="34" charset="0"/>
              </a:rPr>
              <a:t>Mehrfache Veruntreuung, begangen zwischen 23.02.2015 bis 13.09.2018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318054"/>
            <a:ext cx="10515600" cy="4858909"/>
          </a:xfrm>
        </p:spPr>
        <p:txBody>
          <a:bodyPr/>
          <a:lstStyle/>
          <a:p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Z.N. von Dora, geb. 1924 – Bekannte des Beschuldigten, sie sei wie eine Mutter für ihn gewesen – sie räumte dem Beschuldigten eine Vollmacht über ihr Konto ein. Er kümmerte sich um ihre finanziellen Angelegenheiten. </a:t>
            </a:r>
          </a:p>
          <a:p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Deliktsbetrag gesamthaft CHF 143’900.00 – ausgeführt durch Bargeldbezüge bei der Poststelle in </a:t>
            </a:r>
            <a:r>
              <a:rPr lang="de-CH" dirty="0" err="1">
                <a:latin typeface="Arial" panose="020B0604020202020204" pitchFamily="34" charset="0"/>
                <a:cs typeface="Arial" panose="020B0604020202020204" pitchFamily="34" charset="0"/>
              </a:rPr>
              <a:t>Konolfingen</a:t>
            </a: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Bargeldbezüge lagen zwischen CHF 500.00 (fünf Mal), CHF 1’000.00 (87 Mal) und bis zu CHF 10’000.00 (neun Mal). </a:t>
            </a:r>
          </a:p>
          <a:p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Zwischen den Bezügen lagen i.d.R. wenige Tage bis zu einem Monat. </a:t>
            </a:r>
          </a:p>
          <a:p>
            <a:pPr marL="0" indent="0">
              <a:buNone/>
            </a:pPr>
            <a:endParaRPr lang="de-CH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CH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677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19456"/>
            <a:ext cx="10515600" cy="1033272"/>
          </a:xfrm>
        </p:spPr>
        <p:txBody>
          <a:bodyPr>
            <a:noAutofit/>
          </a:bodyPr>
          <a:lstStyle/>
          <a:p>
            <a:r>
              <a:rPr lang="de-CH" sz="2800" b="1" dirty="0">
                <a:latin typeface="Arial" panose="020B0604020202020204" pitchFamily="34" charset="0"/>
                <a:cs typeface="Arial" panose="020B0604020202020204" pitchFamily="34" charset="0"/>
              </a:rPr>
              <a:t>Strafzumessung Fall 1 / Beantwortung der Fragen</a:t>
            </a:r>
            <a:br>
              <a:rPr lang="de-CH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CH" sz="2000" dirty="0">
                <a:latin typeface="Arial" panose="020B0604020202020204" pitchFamily="34" charset="0"/>
                <a:cs typeface="Arial" panose="020B0604020202020204" pitchFamily="34" charset="0"/>
              </a:rPr>
              <a:t>(SK 21 292 vom 7. April 2022, abrufbar auf </a:t>
            </a:r>
            <a:r>
              <a:rPr lang="de-CH" sz="2000" dirty="0"/>
              <a:t>https://www.zsg-entscheide.apps.be.ch/tribunapublikation/</a:t>
            </a:r>
            <a:r>
              <a:rPr lang="de-CH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316736"/>
            <a:ext cx="10515600" cy="5108778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de-CH" sz="2400" b="1" dirty="0">
                <a:latin typeface="Arial" panose="020B0604020202020204" pitchFamily="34" charset="0"/>
                <a:cs typeface="Arial" panose="020B0604020202020204" pitchFamily="34" charset="0"/>
              </a:rPr>
              <a:t>Bestimmung der Strafarten?</a:t>
            </a:r>
          </a:p>
          <a:p>
            <a:pPr marL="0" indent="0">
              <a:buNone/>
            </a:pP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Art. 41 Abs. 1 StPO</a:t>
            </a:r>
          </a:p>
          <a:p>
            <a:pPr>
              <a:buFontTx/>
              <a:buChar char="-"/>
            </a:pP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Vorstrafen</a:t>
            </a:r>
          </a:p>
          <a:p>
            <a:pPr>
              <a:buFontTx/>
              <a:buChar char="-"/>
            </a:pP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Weitere Delinquenz nach Urteil vom 2. März 2018</a:t>
            </a:r>
          </a:p>
          <a:p>
            <a:pPr>
              <a:buFontTx/>
              <a:buChar char="-"/>
            </a:pP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Konsum von Drogen trotz Vollzugsauschub einer langen Freiheitstrafe als Motivation</a:t>
            </a:r>
          </a:p>
          <a:p>
            <a:pPr>
              <a:buFontTx/>
              <a:buChar char="-"/>
            </a:pP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Hohe kriminelle Energie</a:t>
            </a:r>
          </a:p>
          <a:p>
            <a:pPr>
              <a:buFontTx/>
              <a:buChar char="-"/>
            </a:pP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Verlustscheine</a:t>
            </a:r>
          </a:p>
          <a:p>
            <a:pPr>
              <a:buFontTx/>
              <a:buChar char="-"/>
            </a:pP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Landesverweisung</a:t>
            </a:r>
          </a:p>
          <a:p>
            <a:pPr marL="0" indent="0">
              <a:buNone/>
            </a:pPr>
            <a:endParaRPr lang="de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838200" y="5750011"/>
            <a:ext cx="111066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19138" algn="l"/>
              </a:tabLst>
            </a:pPr>
            <a:r>
              <a:rPr lang="de-CH" sz="2800" dirty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	Für alle zu beurteilenden Delikte Freiheitsstrafe angemessen</a:t>
            </a:r>
          </a:p>
        </p:txBody>
      </p:sp>
    </p:spTree>
    <p:extLst>
      <p:ext uri="{BB962C8B-B14F-4D97-AF65-F5344CB8AC3E}">
        <p14:creationId xmlns:p14="http://schemas.microsoft.com/office/powerpoint/2010/main" val="1888276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97708"/>
            <a:ext cx="10515600" cy="799070"/>
          </a:xfrm>
        </p:spPr>
        <p:txBody>
          <a:bodyPr>
            <a:normAutofit fontScale="90000"/>
          </a:bodyPr>
          <a:lstStyle/>
          <a:p>
            <a:pPr>
              <a:tabLst>
                <a:tab pos="444500" algn="l"/>
              </a:tabLst>
            </a:pPr>
            <a:r>
              <a:rPr lang="de-CH" sz="3100" b="1" dirty="0">
                <a:latin typeface="Arial" panose="020B0604020202020204" pitchFamily="34" charset="0"/>
                <a:cs typeface="Arial" panose="020B0604020202020204" pitchFamily="34" charset="0"/>
              </a:rPr>
              <a:t>2.	Leicht verminderte Schuldfähigkeit zu berücksichtigen?</a:t>
            </a:r>
            <a:br>
              <a:rPr lang="de-CH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CH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667265"/>
            <a:ext cx="10515600" cy="32457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Art. 19 Abs. 2 StGB und Art. 20</a:t>
            </a:r>
          </a:p>
          <a:p>
            <a:pPr>
              <a:buFontTx/>
              <a:buChar char="-"/>
            </a:pP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Verminderte Steuerungsfähigkeit rührt von einer reduzierten Impulskontrolle her und die Beeinträchtigung ist in Phasen ohne schädlichen Alkohol- und Betäubungsmittelkonsum nur moderat. </a:t>
            </a:r>
          </a:p>
          <a:p>
            <a:pPr>
              <a:buFontTx/>
              <a:buChar char="-"/>
            </a:pP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Im Tatzeitrum konsumierte er regelmässig Kokain</a:t>
            </a:r>
          </a:p>
          <a:p>
            <a:pPr>
              <a:buFontTx/>
              <a:buChar char="-"/>
            </a:pP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Soweit es sich bei den vorliegend zu beurteilenden Delikten um von langer Hand geplante, nicht einem Affekt entspringende Taten handelt, kann daher keine verminderte Steuerungsfähigkeit vorliegen. 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838200" y="3912973"/>
            <a:ext cx="107689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7188" indent="-357188"/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de-CH" sz="2400" u="sng" dirty="0">
                <a:latin typeface="Arial" panose="020B0604020202020204" pitchFamily="34" charset="0"/>
                <a:cs typeface="Arial" panose="020B0604020202020204" pitchFamily="34" charset="0"/>
              </a:rPr>
              <a:t>Keine verminderte Schuldfähigkeit bei</a:t>
            </a: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: Einbruchdiebstählen, Geldwäscherei, Begünstigung (mehrtätiger Tathergang, mehrstufiges Vorgehen, Entschlussfassung, Organisation, Planung)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2405449" y="602185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CH" dirty="0"/>
          </a:p>
        </p:txBody>
      </p:sp>
      <p:sp>
        <p:nvSpPr>
          <p:cNvPr id="11" name="Textfeld 10"/>
          <p:cNvSpPr txBox="1"/>
          <p:nvPr/>
        </p:nvSpPr>
        <p:spPr>
          <a:xfrm>
            <a:off x="838200" y="5519352"/>
            <a:ext cx="102911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7188" indent="-357188"/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de-CH" sz="2400" u="sng" dirty="0">
                <a:latin typeface="Arial" panose="020B0604020202020204" pitchFamily="34" charset="0"/>
                <a:cs typeface="Arial" panose="020B0604020202020204" pitchFamily="34" charset="0"/>
              </a:rPr>
              <a:t>Verminderte Schuldfähigkeit bei</a:t>
            </a: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: versuchter Erpressung (Vorgehen weist Merkmale einer Affekttat auf, kein elaborierter Plan) </a:t>
            </a:r>
          </a:p>
        </p:txBody>
      </p:sp>
    </p:spTree>
    <p:extLst>
      <p:ext uri="{BB962C8B-B14F-4D97-AF65-F5344CB8AC3E}">
        <p14:creationId xmlns:p14="http://schemas.microsoft.com/office/powerpoint/2010/main" val="3853777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68043"/>
          </a:xfrm>
        </p:spPr>
        <p:txBody>
          <a:bodyPr>
            <a:noAutofit/>
          </a:bodyPr>
          <a:lstStyle/>
          <a:p>
            <a:pPr>
              <a:tabLst>
                <a:tab pos="534988" algn="l"/>
              </a:tabLst>
            </a:pPr>
            <a:r>
              <a:rPr lang="de-CH" sz="2800" b="1" dirty="0">
                <a:latin typeface="Arial" panose="020B0604020202020204" pitchFamily="34" charset="0"/>
                <a:cs typeface="Arial" panose="020B0604020202020204" pitchFamily="34" charset="0"/>
              </a:rPr>
              <a:t>3.	Einfluss Urteil vom 2. März 2018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988541"/>
            <a:ext cx="10515600" cy="1449859"/>
          </a:xfrm>
        </p:spPr>
        <p:txBody>
          <a:bodyPr/>
          <a:lstStyle/>
          <a:p>
            <a:pPr marL="0" indent="0">
              <a:buNone/>
            </a:pP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Art. 49 Abs. 2 StGB</a:t>
            </a:r>
          </a:p>
          <a:p>
            <a:pPr marL="0" indent="0">
              <a:buNone/>
            </a:pP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Zusatzstrafe für Geldwäscherei, Diebstahl, Sachbeschädigung, Hausfriedensbruch und Begünstigung</a:t>
            </a:r>
          </a:p>
          <a:p>
            <a:pPr marL="0" indent="0">
              <a:buNone/>
            </a:pPr>
            <a:endParaRPr lang="de-CH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838200" y="2290119"/>
            <a:ext cx="10299357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Hypothetische Zusatzstrafe aus der Grundstrafe und der auszusprechenden Strafe für die vor dem Ersturteil begangenen Delikte. </a:t>
            </a:r>
          </a:p>
          <a:p>
            <a:pPr marL="457200" indent="-457200">
              <a:spcBef>
                <a:spcPts val="600"/>
              </a:spcBef>
              <a:buAutoNum type="arabicPeriod"/>
            </a:pP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Bei der </a:t>
            </a:r>
            <a:r>
              <a:rPr lang="de-CH" sz="2400" dirty="0" err="1">
                <a:latin typeface="Arial" panose="020B0604020202020204" pitchFamily="34" charset="0"/>
                <a:cs typeface="Arial" panose="020B0604020202020204" pitchFamily="34" charset="0"/>
              </a:rPr>
              <a:t>Zusatzstrafenbildung</a:t>
            </a: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 ist dem Prinzip der Strafschärfung gemäss Art. 49 Abs. 2 Rechnung zu tragen.</a:t>
            </a:r>
          </a:p>
          <a:p>
            <a:pPr marL="457200" indent="-457200">
              <a:spcBef>
                <a:spcPts val="600"/>
              </a:spcBef>
              <a:buFontTx/>
              <a:buAutoNum type="arabicPeriod"/>
            </a:pP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Von der hypothetischen Zusatzstrafe ist die bereits ausgesprochene Grundstrafe abzuziehen. Daraus resultiert die auszusprechende Gesamt- bzw. Zusatzstrafe.</a:t>
            </a:r>
          </a:p>
          <a:p>
            <a:pPr marL="457200" indent="-457200">
              <a:buAutoNum type="arabicPeriod"/>
            </a:pPr>
            <a:endParaRPr lang="de-CH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CH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838200" y="5914768"/>
            <a:ext cx="11032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Selbständige Strafe für versuchte Erpressung</a:t>
            </a:r>
          </a:p>
        </p:txBody>
      </p:sp>
    </p:spTree>
    <p:extLst>
      <p:ext uri="{BB962C8B-B14F-4D97-AF65-F5344CB8AC3E}">
        <p14:creationId xmlns:p14="http://schemas.microsoft.com/office/powerpoint/2010/main" val="2799475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1740"/>
          </a:xfrm>
        </p:spPr>
        <p:txBody>
          <a:bodyPr>
            <a:normAutofit/>
          </a:bodyPr>
          <a:lstStyle/>
          <a:p>
            <a:r>
              <a:rPr lang="de-CH" sz="2800" b="1" dirty="0">
                <a:latin typeface="Arial" panose="020B0604020202020204" pitchFamily="34" charset="0"/>
                <a:cs typeface="Arial" panose="020B0604020202020204" pitchFamily="34" charset="0"/>
              </a:rPr>
              <a:t>4. Bestimmung schwerstes Delikt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383957"/>
            <a:ext cx="10515600" cy="479300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Die (bereits rechtskräftig beurteilte) </a:t>
            </a:r>
            <a:r>
              <a:rPr lang="de-CH" b="1" dirty="0">
                <a:latin typeface="Arial" panose="020B0604020202020204" pitchFamily="34" charset="0"/>
                <a:cs typeface="Arial" panose="020B0604020202020204" pitchFamily="34" charset="0"/>
              </a:rPr>
              <a:t>versuchte schwere Körperverletzung</a:t>
            </a: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 stellt angesichts des abstrakten Strafrahmens von Art. 122 StGB die schwerste Straftat dar. </a:t>
            </a:r>
          </a:p>
          <a:p>
            <a:pPr marL="0" indent="0">
              <a:lnSpc>
                <a:spcPct val="100000"/>
              </a:lnSpc>
              <a:buNone/>
            </a:pPr>
            <a:endParaRPr lang="de-CH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Das Strafmass der vorliegend zu beurteilenden, vor dem Ersturteil begangenen Delikte ist zur Bildung der hypothetischen Gesamtstrafe auf die Grundstrafe von 48 Monaten Freiheitsstrafe zu </a:t>
            </a:r>
            <a:r>
              <a:rPr lang="de-CH" dirty="0" err="1">
                <a:latin typeface="Arial" panose="020B0604020202020204" pitchFamily="34" charset="0"/>
                <a:cs typeface="Arial" panose="020B0604020202020204" pitchFamily="34" charset="0"/>
              </a:rPr>
              <a:t>asperieren</a:t>
            </a: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44912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1697"/>
          </a:xfrm>
        </p:spPr>
        <p:txBody>
          <a:bodyPr>
            <a:normAutofit/>
          </a:bodyPr>
          <a:lstStyle/>
          <a:p>
            <a:r>
              <a:rPr lang="de-CH" sz="2800" b="1" dirty="0">
                <a:latin typeface="Arial" panose="020B0604020202020204" pitchFamily="34" charset="0"/>
                <a:cs typeface="Arial" panose="020B0604020202020204" pitchFamily="34" charset="0"/>
              </a:rPr>
              <a:t>5. Strafen für die weiteren Delikte </a:t>
            </a:r>
            <a:r>
              <a:rPr lang="de-CH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vor</a:t>
            </a:r>
            <a:r>
              <a:rPr lang="de-CH" sz="2800" b="1" dirty="0">
                <a:latin typeface="Arial" panose="020B0604020202020204" pitchFamily="34" charset="0"/>
                <a:cs typeface="Arial" panose="020B0604020202020204" pitchFamily="34" charset="0"/>
              </a:rPr>
              <a:t> Ersturteil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062681"/>
            <a:ext cx="10515600" cy="5114282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de-CH" sz="2600" b="1" dirty="0"/>
              <a:t>5.1	</a:t>
            </a:r>
            <a:r>
              <a:rPr lang="de-CH" sz="2600" b="1" dirty="0">
                <a:latin typeface="Arial" panose="020B0604020202020204" pitchFamily="34" charset="0"/>
                <a:cs typeface="Arial" panose="020B0604020202020204" pitchFamily="34" charset="0"/>
              </a:rPr>
              <a:t>Diebstahl </a:t>
            </a:r>
            <a:r>
              <a:rPr lang="de-CH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z.N</a:t>
            </a:r>
            <a:r>
              <a:rPr lang="de-CH" sz="2600" b="1" dirty="0">
                <a:latin typeface="Arial" panose="020B0604020202020204" pitchFamily="34" charset="0"/>
                <a:cs typeface="Arial" panose="020B0604020202020204" pitchFamily="34" charset="0"/>
              </a:rPr>
              <a:t>. Firma M und Institut I.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de-CH" sz="2600" dirty="0">
                <a:latin typeface="Arial" panose="020B0604020202020204" pitchFamily="34" charset="0"/>
                <a:cs typeface="Arial" panose="020B0604020202020204" pitchFamily="34" charset="0"/>
              </a:rPr>
              <a:t>Deliktsbetrag total 573.00; professionelle und arbeitsteilige Planung und Vorbereitung, Insiderwissen ausgenutzt, vorgängig ausgekundschaftet, direktvorsätzlich – leichtes Verschulden: 150 Tage – </a:t>
            </a:r>
            <a:r>
              <a:rPr lang="de-CH" sz="2600" dirty="0"/>
              <a:t>⅔ = </a:t>
            </a:r>
            <a:r>
              <a:rPr lang="de-CH" sz="2600" dirty="0">
                <a:latin typeface="Arial" panose="020B0604020202020204" pitchFamily="34" charset="0"/>
                <a:cs typeface="Arial" panose="020B0604020202020204" pitchFamily="34" charset="0"/>
              </a:rPr>
              <a:t>100 Tage.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de-CH" sz="2600" b="1" dirty="0">
                <a:latin typeface="Arial" panose="020B0604020202020204" pitchFamily="34" charset="0"/>
                <a:cs typeface="Arial" panose="020B0604020202020204" pitchFamily="34" charset="0"/>
              </a:rPr>
              <a:t>5.2	Diebstahlsversuch </a:t>
            </a:r>
            <a:r>
              <a:rPr lang="de-CH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z.N</a:t>
            </a:r>
            <a:r>
              <a:rPr lang="de-CH" sz="2600" b="1" dirty="0">
                <a:latin typeface="Arial" panose="020B0604020202020204" pitchFamily="34" charset="0"/>
                <a:cs typeface="Arial" panose="020B0604020202020204" pitchFamily="34" charset="0"/>
              </a:rPr>
              <a:t>. UPS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de-CH" sz="2600" dirty="0">
                <a:latin typeface="Arial" panose="020B0604020202020204" pitchFamily="34" charset="0"/>
                <a:cs typeface="Arial" panose="020B0604020202020204" pitchFamily="34" charset="0"/>
              </a:rPr>
              <a:t>Gleiche Tatmerkmale wie 5.1. Es konnte aber nichts erbeutet werden. Vollendetes Delikt 150 – Versuch, Erfolg nicht besonders nah, Alarm, sofortige Flucht: 50 %, 75 SE – </a:t>
            </a:r>
            <a:r>
              <a:rPr lang="de-CH" sz="2600" dirty="0"/>
              <a:t>⅔ = 50 Tage. </a:t>
            </a:r>
            <a:endParaRPr lang="de-CH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de-CH" sz="2600" b="1" dirty="0">
                <a:latin typeface="Arial" panose="020B0604020202020204" pitchFamily="34" charset="0"/>
                <a:cs typeface="Arial" panose="020B0604020202020204" pitchFamily="34" charset="0"/>
              </a:rPr>
              <a:t>5.3	Diebstahlsversuch </a:t>
            </a:r>
            <a:r>
              <a:rPr lang="de-CH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z.N</a:t>
            </a:r>
            <a:r>
              <a:rPr lang="de-CH" sz="2600" b="1" dirty="0">
                <a:latin typeface="Arial" panose="020B0604020202020204" pitchFamily="34" charset="0"/>
                <a:cs typeface="Arial" panose="020B0604020202020204" pitchFamily="34" charset="0"/>
              </a:rPr>
              <a:t>. Firma M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de-CH" sz="2600" dirty="0">
                <a:latin typeface="Arial" panose="020B0604020202020204" pitchFamily="34" charset="0"/>
                <a:cs typeface="Arial" panose="020B0604020202020204" pitchFamily="34" charset="0"/>
              </a:rPr>
              <a:t>Gleiche Tatmerkmale wie 5.1. Es konnte aber nichts erbeutet werden. Vollendetes Delikt 150 – Versuch: Erfolg nicht besonders nah, Erblicken einer Person, Flucht: 50 %, 75 SE – </a:t>
            </a:r>
            <a:r>
              <a:rPr lang="de-CH" sz="2600" dirty="0"/>
              <a:t>⅔ </a:t>
            </a:r>
            <a:r>
              <a:rPr lang="de-CH" sz="2600" dirty="0">
                <a:latin typeface="Arial" panose="020B0604020202020204" pitchFamily="34" charset="0"/>
                <a:cs typeface="Arial" panose="020B0604020202020204" pitchFamily="34" charset="0"/>
              </a:rPr>
              <a:t>= 50 Tage. </a:t>
            </a:r>
          </a:p>
          <a:p>
            <a:pPr marL="0" indent="0">
              <a:buNone/>
            </a:pPr>
            <a:endParaRPr lang="de-CH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073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56519"/>
            <a:ext cx="10515600" cy="60204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CH" sz="2400" b="1" dirty="0">
                <a:latin typeface="Arial" panose="020B0604020202020204" pitchFamily="34" charset="0"/>
                <a:cs typeface="Arial" panose="020B0604020202020204" pitchFamily="34" charset="0"/>
              </a:rPr>
              <a:t>5.4 Geldwäscherei</a:t>
            </a:r>
          </a:p>
          <a:p>
            <a:pPr marL="0" indent="0">
              <a:buNone/>
            </a:pP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Deliktsbetrag CHF 17’820.40; Betrugsopfer waren Privatpersonen, zwei Transaktionen, finanzieller Anreiz, direktvorsätzlich.</a:t>
            </a:r>
          </a:p>
          <a:p>
            <a:pPr marL="0" indent="0">
              <a:buNone/>
            </a:pP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Leichtes Verschulden: 120 Tage – ⅔ = 90 Tage. </a:t>
            </a:r>
          </a:p>
          <a:p>
            <a:pPr marL="0" indent="0">
              <a:buNone/>
            </a:pPr>
            <a:r>
              <a:rPr lang="de-CH" sz="2400" b="1" dirty="0">
                <a:latin typeface="Arial" panose="020B0604020202020204" pitchFamily="34" charset="0"/>
                <a:cs typeface="Arial" panose="020B0604020202020204" pitchFamily="34" charset="0"/>
              </a:rPr>
              <a:t>5.5 Begünstigung</a:t>
            </a:r>
          </a:p>
          <a:p>
            <a:pPr marL="0" indent="0">
              <a:buNone/>
            </a:pP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Organisierte Unterkunft (Inserat, Besichtigung, falsche Geschichte), direktvorsätzlich, diente dem eigenen Schutz.</a:t>
            </a:r>
          </a:p>
          <a:p>
            <a:pPr marL="0" indent="0">
              <a:buNone/>
            </a:pP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Leichtes Verschulden: 60 TS – ½  = 30 Tage. </a:t>
            </a:r>
          </a:p>
          <a:p>
            <a:pPr marL="0" indent="0">
              <a:buNone/>
            </a:pPr>
            <a:r>
              <a:rPr lang="de-CH" sz="2400" b="1" dirty="0">
                <a:latin typeface="Arial" panose="020B0604020202020204" pitchFamily="34" charset="0"/>
                <a:cs typeface="Arial" panose="020B0604020202020204" pitchFamily="34" charset="0"/>
              </a:rPr>
              <a:t>5.6 mehrfache Sachbeschädigung</a:t>
            </a:r>
          </a:p>
          <a:p>
            <a:pPr marL="0" indent="0">
              <a:buNone/>
            </a:pPr>
            <a:r>
              <a:rPr lang="de-CH" sz="2400" dirty="0" err="1">
                <a:latin typeface="Arial" panose="020B0604020202020204" pitchFamily="34" charset="0"/>
                <a:cs typeface="Arial" panose="020B0604020202020204" pitchFamily="34" charset="0"/>
              </a:rPr>
              <a:t>z.N</a:t>
            </a: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. Firma M und Institut I: eng verknüpft, in einem Zug. Schadensbetrag CHF 8’380.00, Begleiterscheinung, direktvorsätzlich – leichtes Verschulden: 60 TS – ½  = 30 Tage</a:t>
            </a:r>
          </a:p>
          <a:p>
            <a:pPr marL="0" indent="0">
              <a:buNone/>
            </a:pPr>
            <a:r>
              <a:rPr lang="de-CH" sz="2400" dirty="0" err="1">
                <a:latin typeface="Arial" panose="020B0604020202020204" pitchFamily="34" charset="0"/>
                <a:cs typeface="Arial" panose="020B0604020202020204" pitchFamily="34" charset="0"/>
              </a:rPr>
              <a:t>z.N</a:t>
            </a: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. W AG: Schaden für Einbruch nicht notwendig, Schadensbetrag CHF 4’344.70 – leichtes Verschulden: 30 TS – ½  = 15 Tage</a:t>
            </a:r>
          </a:p>
          <a:p>
            <a:pPr marL="0" indent="0">
              <a:buNone/>
            </a:pPr>
            <a:endParaRPr lang="de-CH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CH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CH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CH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774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205946"/>
            <a:ext cx="10515600" cy="59710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CH" sz="2400" b="1" dirty="0">
                <a:latin typeface="Arial" panose="020B0604020202020204" pitchFamily="34" charset="0"/>
                <a:cs typeface="Arial" panose="020B0604020202020204" pitchFamily="34" charset="0"/>
              </a:rPr>
              <a:t>5.7 mehrfacher Hausfriedensbruch </a:t>
            </a:r>
          </a:p>
          <a:p>
            <a:pPr marL="0" indent="0">
              <a:buNone/>
            </a:pP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Beide Hausfriedensbrüche gleich schwer. Nachts in Geschäfts-räumlichkeiten eingedrungen, direktvorsätzlich. </a:t>
            </a:r>
          </a:p>
          <a:p>
            <a:pPr marL="0" indent="0">
              <a:buNone/>
            </a:pP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Leichtes Verschulden: 10 Tage pro Hausfriedensbruch; 20 TS – </a:t>
            </a:r>
            <a:r>
              <a:rPr lang="de-CH" sz="2400" dirty="0"/>
              <a:t>½  = </a:t>
            </a: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10 Tage</a:t>
            </a:r>
          </a:p>
          <a:p>
            <a:pPr marL="0" indent="0">
              <a:buNone/>
            </a:pPr>
            <a:r>
              <a:rPr lang="de-CH" sz="2400" b="1" dirty="0">
                <a:latin typeface="Arial" panose="020B0604020202020204" pitchFamily="34" charset="0"/>
                <a:cs typeface="Arial" panose="020B0604020202020204" pitchFamily="34" charset="0"/>
              </a:rPr>
              <a:t>5.8 Täterkomponenten betreffend Delikte vor Ersturteil</a:t>
            </a:r>
            <a:endParaRPr lang="de-CH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Mehrfache Vorstrafen, Verfahren seit 5. August 2013 – Straferhöhung / + 2 Monate</a:t>
            </a:r>
          </a:p>
          <a:p>
            <a:pPr marL="0" indent="0">
              <a:buNone/>
            </a:pP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Kein Geständnis, verhielt sich korrekt und anständig – keine Strafminderung</a:t>
            </a:r>
          </a:p>
          <a:p>
            <a:pPr marL="0" indent="0">
              <a:buNone/>
            </a:pPr>
            <a:r>
              <a:rPr lang="de-CH" sz="2400" b="1" dirty="0">
                <a:latin typeface="Arial" panose="020B0604020202020204" pitchFamily="34" charset="0"/>
                <a:cs typeface="Arial" panose="020B0604020202020204" pitchFamily="34" charset="0"/>
              </a:rPr>
              <a:t>5.9 Bildung der (hypothetische) Zusatzstrafe</a:t>
            </a:r>
          </a:p>
          <a:p>
            <a:pPr marL="0" indent="0">
              <a:buNone/>
            </a:pP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Zu den 48 Monaten kommen insgesamt 14,5 Monate hinzu. </a:t>
            </a:r>
          </a:p>
          <a:p>
            <a:pPr marL="0" indent="0">
              <a:buNone/>
            </a:pP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Hypothetische Gesamtstrafe von 62,5 Monaten – abzüglich der rechtskräftig ausgesprochenen 48 Monate ergibt dies eine hypothetische Zusatzstrafe von 14,5 Monaten. </a:t>
            </a:r>
          </a:p>
          <a:p>
            <a:pPr marL="0" indent="0">
              <a:buNone/>
            </a:pPr>
            <a:endParaRPr lang="de-CH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CH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1105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62914" y="296562"/>
            <a:ext cx="10515600" cy="5880401"/>
          </a:xfrm>
        </p:spPr>
        <p:txBody>
          <a:bodyPr/>
          <a:lstStyle/>
          <a:p>
            <a:pPr marL="0" indent="0">
              <a:buNone/>
            </a:pPr>
            <a:r>
              <a:rPr lang="de-CH" sz="2400" b="1" dirty="0">
                <a:latin typeface="Arial" panose="020B0604020202020204" pitchFamily="34" charset="0"/>
                <a:cs typeface="Arial" panose="020B0604020202020204" pitchFamily="34" charset="0"/>
              </a:rPr>
              <a:t>6. Strafe für die das Delikt </a:t>
            </a:r>
            <a:r>
              <a:rPr lang="de-CH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nach</a:t>
            </a:r>
            <a:r>
              <a:rPr lang="de-CH" sz="2400" b="1" dirty="0">
                <a:latin typeface="Arial" panose="020B0604020202020204" pitchFamily="34" charset="0"/>
                <a:cs typeface="Arial" panose="020B0604020202020204" pitchFamily="34" charset="0"/>
              </a:rPr>
              <a:t> Ersturteil / Fazit</a:t>
            </a:r>
            <a:endParaRPr lang="de-CH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tabLst>
                <a:tab pos="361950" algn="l"/>
                <a:tab pos="534988" algn="l"/>
              </a:tabLst>
            </a:pPr>
            <a:r>
              <a:rPr lang="de-CH" sz="2400" b="1" dirty="0">
                <a:latin typeface="Arial" panose="020B0604020202020204" pitchFamily="34" charset="0"/>
                <a:cs typeface="Arial" panose="020B0604020202020204" pitchFamily="34" charset="0"/>
              </a:rPr>
              <a:t>6.1	Versuchte Erpressung</a:t>
            </a:r>
          </a:p>
          <a:p>
            <a:pPr marL="0" indent="0">
              <a:buNone/>
              <a:tabLst>
                <a:tab pos="361950" algn="l"/>
                <a:tab pos="534988" algn="l"/>
              </a:tabLst>
            </a:pP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Hypothetisch unrechtmässig erlangter Betrag CHF 500.00, massive Drohungen, direktvorsätzlich – leichtes Verschulden: für vollendetes Delikt 90 Tage</a:t>
            </a:r>
          </a:p>
          <a:p>
            <a:pPr marL="0" indent="0">
              <a:buNone/>
              <a:tabLst>
                <a:tab pos="361950" algn="l"/>
                <a:tab pos="534988" algn="l"/>
              </a:tabLst>
            </a:pP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leicht verminderte Schuldfähigkeit: - 20 Tage</a:t>
            </a:r>
          </a:p>
          <a:p>
            <a:pPr marL="0" indent="0">
              <a:buNone/>
              <a:tabLst>
                <a:tab pos="361950" algn="l"/>
                <a:tab pos="534988" algn="l"/>
              </a:tabLst>
            </a:pP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Versuch, aber der Beschuldigter unternahm alles: - 20 = 50 Tage</a:t>
            </a:r>
          </a:p>
          <a:p>
            <a:pPr marL="0" indent="0">
              <a:buNone/>
              <a:tabLst>
                <a:tab pos="534988" algn="l"/>
              </a:tabLst>
            </a:pPr>
            <a:r>
              <a:rPr lang="de-CH" sz="2400" b="1" dirty="0">
                <a:latin typeface="Arial" panose="020B0604020202020204" pitchFamily="34" charset="0"/>
                <a:cs typeface="Arial" panose="020B0604020202020204" pitchFamily="34" charset="0"/>
              </a:rPr>
              <a:t>6.2	Täterkomponenten </a:t>
            </a:r>
          </a:p>
          <a:p>
            <a:pPr marL="0" indent="0">
              <a:buNone/>
              <a:tabLst>
                <a:tab pos="534988" algn="l"/>
              </a:tabLst>
            </a:pP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Gleich wie oben, aber erschwerend: Tat nach Verurteilung und während hängigem Strafverfahren – grosses Mass an Uneinsichtigkeit: + 25 = 75 Tage bzw. 2,5 Monate</a:t>
            </a:r>
          </a:p>
          <a:p>
            <a:pPr marL="0" indent="0">
              <a:buNone/>
              <a:tabLst>
                <a:tab pos="534988" algn="l"/>
                <a:tab pos="625475" algn="l"/>
              </a:tabLst>
            </a:pPr>
            <a:r>
              <a:rPr lang="de-CH" sz="2400" b="1" dirty="0">
                <a:latin typeface="Arial" panose="020B0604020202020204" pitchFamily="34" charset="0"/>
                <a:cs typeface="Arial" panose="020B0604020202020204" pitchFamily="34" charset="0"/>
              </a:rPr>
              <a:t>6.3	Bildung der teilweisen Zusatzstrafe</a:t>
            </a:r>
          </a:p>
          <a:p>
            <a:pPr marL="0" indent="0">
              <a:buNone/>
            </a:pP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Zur hypothetischen Zusatzstrafe von 14,5 Monaten kommen 2,5 dazu = teilweise Zusatzstrafe von 17 Monaten</a:t>
            </a:r>
          </a:p>
        </p:txBody>
      </p:sp>
    </p:spTree>
    <p:extLst>
      <p:ext uri="{BB962C8B-B14F-4D97-AF65-F5344CB8AC3E}">
        <p14:creationId xmlns:p14="http://schemas.microsoft.com/office/powerpoint/2010/main" val="358850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1549</Words>
  <Application>Microsoft Office PowerPoint</Application>
  <PresentationFormat>Breitbild</PresentationFormat>
  <Paragraphs>109</Paragraphs>
  <Slides>15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Symbol</vt:lpstr>
      <vt:lpstr>Office</vt:lpstr>
      <vt:lpstr>Tagung in Gerzensee  7./8. November 2024     Workshop II  Strafzumessung bei Vermögensdelikten</vt:lpstr>
      <vt:lpstr>Strafzumessung Fall 1 / Beantwortung der Fragen (SK 21 292 vom 7. April 2022, abrufbar auf https://www.zsg-entscheide.apps.be.ch/tribunapublikation/)</vt:lpstr>
      <vt:lpstr>2. Leicht verminderte Schuldfähigkeit zu berücksichtigen? </vt:lpstr>
      <vt:lpstr>3. Einfluss Urteil vom 2. März 2018</vt:lpstr>
      <vt:lpstr>4. Bestimmung schwerstes Delikt</vt:lpstr>
      <vt:lpstr>5. Strafen für die weiteren Delikte vor Ersturteil</vt:lpstr>
      <vt:lpstr>PowerPoint-Präsentation</vt:lpstr>
      <vt:lpstr>PowerPoint-Präsentation</vt:lpstr>
      <vt:lpstr>PowerPoint-Präsentation</vt:lpstr>
      <vt:lpstr>Strafzumessung Fall 2 (SK 19 96 vom 8. September 2020; Neubeurteilung SK 22 512 vom 21. April 2023)</vt:lpstr>
      <vt:lpstr>PowerPoint-Präsentation</vt:lpstr>
      <vt:lpstr>Obergericht</vt:lpstr>
      <vt:lpstr>PowerPoint-Präsentation</vt:lpstr>
      <vt:lpstr>PowerPoint-Präsentation</vt:lpstr>
      <vt:lpstr>Mehrfache Veruntreuung, begangen zwischen 23.02.2015 bis 13.09.2018</vt:lpstr>
    </vt:vector>
  </TitlesOfParts>
  <Company>Kanton Bern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Mutti Gabriela, JUSTICE-GSTAW-Bern</dc:creator>
  <cp:lastModifiedBy>Morf</cp:lastModifiedBy>
  <cp:revision>70</cp:revision>
  <cp:lastPrinted>2024-11-05T09:17:58Z</cp:lastPrinted>
  <dcterms:created xsi:type="dcterms:W3CDTF">2024-09-05T12:53:33Z</dcterms:created>
  <dcterms:modified xsi:type="dcterms:W3CDTF">2024-11-11T09:03:20Z</dcterms:modified>
</cp:coreProperties>
</file>